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5EA6EB8B-14FF-4D78-ADB0-D93C02F09970}">
          <p14:sldIdLst>
            <p14:sldId id="256"/>
            <p14:sldId id="257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322F"/>
    <a:srgbClr val="004F51"/>
    <a:srgbClr val="8A803C"/>
    <a:srgbClr val="144F4F"/>
    <a:srgbClr val="FFFFFF"/>
    <a:srgbClr val="BDA600"/>
    <a:srgbClr val="414042"/>
    <a:srgbClr val="13475C"/>
    <a:srgbClr val="128D45"/>
    <a:srgbClr val="41A6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1">
            <a:extLst>
              <a:ext uri="{FF2B5EF4-FFF2-40B4-BE49-F238E27FC236}">
                <a16:creationId xmlns:a16="http://schemas.microsoft.com/office/drawing/2014/main" id="{B24382EE-661C-45DF-B0ED-98C91190AE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705077"/>
            <a:ext cx="12192000" cy="1325563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8A803C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présentation</a:t>
            </a:r>
            <a:endParaRPr lang="fr-CA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A107C93-1684-4E00-A1B1-C987E7C7E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746" y="4030640"/>
            <a:ext cx="2450507" cy="122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44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438D33-FCF8-49B4-AA24-9EE7C640B0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fr-FR" dirty="0"/>
              <a:t>Titre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D8FF4D-337C-4531-B5BB-E1A58D68E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85029"/>
          </a:xfrm>
        </p:spPr>
        <p:txBody>
          <a:bodyPr>
            <a:normAutofit/>
          </a:bodyPr>
          <a:lstStyle>
            <a:lvl1pPr>
              <a:buClr>
                <a:srgbClr val="BDA600"/>
              </a:buClr>
              <a:defRPr sz="18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buClr>
                <a:srgbClr val="BDA600"/>
              </a:buClr>
              <a:defRPr sz="16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buClr>
                <a:srgbClr val="BDA600"/>
              </a:buClr>
              <a:defRPr sz="14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buClr>
                <a:srgbClr val="BDA600"/>
              </a:buClr>
              <a:defRPr sz="12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buClr>
                <a:srgbClr val="BDA600"/>
              </a:buClr>
              <a:defRPr sz="11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8BF408F-5178-4E58-A895-D9BF38628A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6528"/>
            <a:ext cx="12192000" cy="417512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8B32FAA-A442-403B-A3AF-F52C68C8CEDC}"/>
              </a:ext>
            </a:extLst>
          </p:cNvPr>
          <p:cNvSpPr/>
          <p:nvPr userDrawn="1"/>
        </p:nvSpPr>
        <p:spPr>
          <a:xfrm>
            <a:off x="838200" y="6294189"/>
            <a:ext cx="1623646" cy="304678"/>
          </a:xfrm>
          <a:prstGeom prst="roundRect">
            <a:avLst/>
          </a:prstGeom>
          <a:solidFill>
            <a:srgbClr val="144F4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latin typeface="Roboto Black" panose="02000000000000000000" pitchFamily="2" charset="0"/>
                <a:ea typeface="Roboto Black" panose="02000000000000000000" pitchFamily="2" charset="0"/>
              </a:rPr>
              <a:t>septrivieres.qc.ca</a:t>
            </a:r>
          </a:p>
        </p:txBody>
      </p:sp>
    </p:spTree>
    <p:extLst>
      <p:ext uri="{BB962C8B-B14F-4D97-AF65-F5344CB8AC3E}">
        <p14:creationId xmlns:p14="http://schemas.microsoft.com/office/powerpoint/2010/main" val="106736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DE1FFEA-4829-41C9-A29B-028798914EA5}"/>
              </a:ext>
            </a:extLst>
          </p:cNvPr>
          <p:cNvSpPr/>
          <p:nvPr userDrawn="1"/>
        </p:nvSpPr>
        <p:spPr>
          <a:xfrm>
            <a:off x="184974" y="2645410"/>
            <a:ext cx="1543950" cy="34823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24A3E03-F296-47FA-801F-17521C5FA8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3600">
                <a:solidFill>
                  <a:srgbClr val="8A803C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fr-FR" dirty="0"/>
              <a:t>Titre de page</a:t>
            </a:r>
            <a:endParaRPr lang="fr-CA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BB09F1-8A07-4526-981A-EB280DDCD64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812215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0D3D9E-873C-4FB6-A353-50E08711FA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fr-FR" dirty="0"/>
              <a:t>Titre</a:t>
            </a:r>
            <a:endParaRPr lang="fr-CA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B61DC2D8-4E3F-4B36-935F-B170954C0F6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45700" y="2102803"/>
            <a:ext cx="3900165" cy="3875460"/>
          </a:xfrm>
        </p:spPr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B4A8B549-70AE-4BDE-9247-CAC3F6DD3B4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278860" y="2102803"/>
            <a:ext cx="3900165" cy="3875460"/>
          </a:xfrm>
        </p:spPr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22592B-F6DB-4E3F-B470-5FCFE7D84621}"/>
              </a:ext>
            </a:extLst>
          </p:cNvPr>
          <p:cNvSpPr/>
          <p:nvPr userDrawn="1"/>
        </p:nvSpPr>
        <p:spPr>
          <a:xfrm>
            <a:off x="6057696" y="2299363"/>
            <a:ext cx="73568" cy="3482340"/>
          </a:xfrm>
          <a:prstGeom prst="rect">
            <a:avLst/>
          </a:prstGeom>
          <a:solidFill>
            <a:srgbClr val="BDA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A803C"/>
              </a:solidFill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1231F4F0-BAB3-4647-8E19-4EA447218A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6528"/>
            <a:ext cx="12192000" cy="417512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95E6BFE-F9CF-437B-AC98-EF774EC26AE8}"/>
              </a:ext>
            </a:extLst>
          </p:cNvPr>
          <p:cNvSpPr/>
          <p:nvPr userDrawn="1"/>
        </p:nvSpPr>
        <p:spPr>
          <a:xfrm>
            <a:off x="838200" y="6294189"/>
            <a:ext cx="1623646" cy="304678"/>
          </a:xfrm>
          <a:prstGeom prst="roundRect">
            <a:avLst/>
          </a:prstGeom>
          <a:solidFill>
            <a:srgbClr val="144F4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latin typeface="Roboto Black" panose="02000000000000000000" pitchFamily="2" charset="0"/>
                <a:ea typeface="Roboto Black" panose="02000000000000000000" pitchFamily="2" charset="0"/>
              </a:rPr>
              <a:t>septrivieres.qc.ca</a:t>
            </a:r>
          </a:p>
        </p:txBody>
      </p:sp>
    </p:spTree>
    <p:extLst>
      <p:ext uri="{BB962C8B-B14F-4D97-AF65-F5344CB8AC3E}">
        <p14:creationId xmlns:p14="http://schemas.microsoft.com/office/powerpoint/2010/main" val="426527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7F13F6-B218-4AF9-9482-D43464C2BD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fr-FR" dirty="0"/>
              <a:t>Titre</a:t>
            </a:r>
            <a:endParaRPr lang="fr-CA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75D7C4-9920-46AF-B3FA-851EA5D53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BC32A16-C1D2-46D4-A037-7B5F5DAD9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87994"/>
          </a:xfrm>
        </p:spPr>
        <p:txBody>
          <a:bodyPr>
            <a:normAutofit/>
          </a:bodyPr>
          <a:lstStyle>
            <a:lvl1pPr>
              <a:buClr>
                <a:srgbClr val="BDA600"/>
              </a:buClr>
              <a:defRPr sz="18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buClr>
                <a:srgbClr val="BDA600"/>
              </a:buClr>
              <a:defRPr sz="16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buClr>
                <a:srgbClr val="BDA600"/>
              </a:buClr>
              <a:defRPr sz="14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buClr>
                <a:srgbClr val="BDA600"/>
              </a:buClr>
              <a:defRPr sz="12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buClr>
                <a:srgbClr val="BDA600"/>
              </a:buClr>
              <a:defRPr sz="11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452E5B5-20F2-4783-8EAA-A97E2E394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lang="fr-FR" sz="2000" b="1" kern="1200" dirty="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None/>
            </a:pPr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E0C318B-4435-4C63-89CF-C0087F8752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87994"/>
          </a:xfrm>
        </p:spPr>
        <p:txBody>
          <a:bodyPr>
            <a:normAutofit/>
          </a:bodyPr>
          <a:lstStyle>
            <a:lvl1pPr>
              <a:buClr>
                <a:srgbClr val="BDA600"/>
              </a:buClr>
              <a:defRPr sz="1800">
                <a:solidFill>
                  <a:schemeClr val="tx1"/>
                </a:solidFill>
              </a:defRPr>
            </a:lvl1pPr>
            <a:lvl2pPr>
              <a:buClr>
                <a:srgbClr val="BDA600"/>
              </a:buClr>
              <a:defRPr sz="1600">
                <a:solidFill>
                  <a:schemeClr val="tx1"/>
                </a:solidFill>
              </a:defRPr>
            </a:lvl2pPr>
            <a:lvl3pPr>
              <a:buClr>
                <a:srgbClr val="BDA600"/>
              </a:buClr>
              <a:defRPr sz="1400">
                <a:solidFill>
                  <a:schemeClr val="tx1"/>
                </a:solidFill>
              </a:defRPr>
            </a:lvl3pPr>
            <a:lvl4pPr>
              <a:buClr>
                <a:srgbClr val="BDA600"/>
              </a:buClr>
              <a:defRPr sz="1200">
                <a:solidFill>
                  <a:schemeClr val="tx1"/>
                </a:solidFill>
              </a:defRPr>
            </a:lvl4pPr>
            <a:lvl5pPr>
              <a:buClr>
                <a:srgbClr val="BDA600"/>
              </a:buCl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36BF70E-19B5-48A5-8D7F-5BB6EB743E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6528"/>
            <a:ext cx="12192000" cy="417512"/>
          </a:xfrm>
          <a:prstGeom prst="rect">
            <a:avLst/>
          </a:prstGeom>
        </p:spPr>
      </p:pic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56D7A276-BF55-4041-A7F0-A8BAF262115D}"/>
              </a:ext>
            </a:extLst>
          </p:cNvPr>
          <p:cNvSpPr/>
          <p:nvPr userDrawn="1"/>
        </p:nvSpPr>
        <p:spPr>
          <a:xfrm>
            <a:off x="838200" y="6294189"/>
            <a:ext cx="1623646" cy="304678"/>
          </a:xfrm>
          <a:prstGeom prst="roundRect">
            <a:avLst/>
          </a:prstGeom>
          <a:solidFill>
            <a:srgbClr val="144F4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latin typeface="Roboto Black" panose="02000000000000000000" pitchFamily="2" charset="0"/>
                <a:ea typeface="Roboto Black" panose="02000000000000000000" pitchFamily="2" charset="0"/>
              </a:rPr>
              <a:t>septrivieres.qc.ca</a:t>
            </a:r>
          </a:p>
        </p:txBody>
      </p:sp>
    </p:spTree>
    <p:extLst>
      <p:ext uri="{BB962C8B-B14F-4D97-AF65-F5344CB8AC3E}">
        <p14:creationId xmlns:p14="http://schemas.microsoft.com/office/powerpoint/2010/main" val="409776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EE55CFC-13BF-494D-8B15-4FFBB5CE61EE}"/>
              </a:ext>
            </a:extLst>
          </p:cNvPr>
          <p:cNvSpPr/>
          <p:nvPr userDrawn="1"/>
        </p:nvSpPr>
        <p:spPr>
          <a:xfrm>
            <a:off x="1609726" y="1839510"/>
            <a:ext cx="8972549" cy="3178980"/>
          </a:xfrm>
          <a:prstGeom prst="rect">
            <a:avLst/>
          </a:prstGeom>
          <a:solidFill>
            <a:schemeClr val="bg1">
              <a:lumMod val="7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AB644C5C-3DF5-4BDC-BA1E-940BAB5018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09724" y="3017203"/>
            <a:ext cx="8972549" cy="2001287"/>
          </a:xfrm>
        </p:spPr>
        <p:txBody>
          <a:bodyPr/>
          <a:lstStyle>
            <a:lvl1pPr marL="0" indent="0" algn="ctr">
              <a:buNone/>
              <a:defRPr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8F38227C-580A-4143-98A4-289F8CF2CA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9724" y="1839510"/>
            <a:ext cx="8972549" cy="1177693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8A803C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fr-FR" dirty="0"/>
              <a:t>Titre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7664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11F49F1B-34DD-4532-99A9-DCFC5A70E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6528"/>
            <a:ext cx="12192000" cy="417512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2A45A27A-1631-4F18-B945-0877F31DCB3E}"/>
              </a:ext>
            </a:extLst>
          </p:cNvPr>
          <p:cNvSpPr/>
          <p:nvPr userDrawn="1"/>
        </p:nvSpPr>
        <p:spPr>
          <a:xfrm>
            <a:off x="838200" y="6294189"/>
            <a:ext cx="1623646" cy="304678"/>
          </a:xfrm>
          <a:prstGeom prst="roundRect">
            <a:avLst/>
          </a:prstGeom>
          <a:solidFill>
            <a:srgbClr val="144F4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latin typeface="Roboto Black" panose="02000000000000000000" pitchFamily="2" charset="0"/>
                <a:ea typeface="Roboto Black" panose="02000000000000000000" pitchFamily="2" charset="0"/>
              </a:rPr>
              <a:t>septrivieres.qc.ca</a:t>
            </a:r>
          </a:p>
        </p:txBody>
      </p:sp>
    </p:spTree>
    <p:extLst>
      <p:ext uri="{BB962C8B-B14F-4D97-AF65-F5344CB8AC3E}">
        <p14:creationId xmlns:p14="http://schemas.microsoft.com/office/powerpoint/2010/main" val="380731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693F62-2A94-4E69-A623-1DEB39EA4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8096" y="486957"/>
            <a:ext cx="6463899" cy="5431392"/>
          </a:xfrm>
        </p:spPr>
        <p:txBody>
          <a:bodyPr>
            <a:normAutofit/>
          </a:bodyPr>
          <a:lstStyle>
            <a:lvl1pPr>
              <a:buClr>
                <a:srgbClr val="BDA600"/>
              </a:buClr>
              <a:defRPr sz="1800">
                <a:solidFill>
                  <a:schemeClr val="tx1"/>
                </a:solidFill>
              </a:defRPr>
            </a:lvl1pPr>
            <a:lvl2pPr>
              <a:buClr>
                <a:srgbClr val="BDA600"/>
              </a:buClr>
              <a:defRPr sz="1600">
                <a:solidFill>
                  <a:schemeClr val="tx1"/>
                </a:solidFill>
              </a:defRPr>
            </a:lvl2pPr>
            <a:lvl3pPr>
              <a:buClr>
                <a:srgbClr val="BDA600"/>
              </a:buClr>
              <a:defRPr sz="1400">
                <a:solidFill>
                  <a:schemeClr val="tx1"/>
                </a:solidFill>
              </a:defRPr>
            </a:lvl3pPr>
            <a:lvl4pPr>
              <a:buClr>
                <a:srgbClr val="BDA600"/>
              </a:buClr>
              <a:defRPr sz="1100">
                <a:solidFill>
                  <a:schemeClr val="tx1"/>
                </a:solidFill>
              </a:defRPr>
            </a:lvl4pPr>
            <a:lvl5pPr>
              <a:buClr>
                <a:srgbClr val="BDA600"/>
              </a:buClr>
              <a:defRPr sz="11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319279-1413-43CD-8EC1-9DF6EE07A570}"/>
              </a:ext>
            </a:extLst>
          </p:cNvPr>
          <p:cNvSpPr/>
          <p:nvPr userDrawn="1"/>
        </p:nvSpPr>
        <p:spPr>
          <a:xfrm>
            <a:off x="744950" y="486956"/>
            <a:ext cx="4256707" cy="54313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BA8BE8A0-97DD-4463-B9AE-222F844C54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4950" y="486956"/>
            <a:ext cx="4256707" cy="1325563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fr-FR" dirty="0"/>
              <a:t>Titre</a:t>
            </a:r>
            <a:endParaRPr lang="fr-CA" dirty="0"/>
          </a:p>
        </p:txBody>
      </p:sp>
      <p:sp>
        <p:nvSpPr>
          <p:cNvPr id="14" name="Espace réservé du contenu 13">
            <a:extLst>
              <a:ext uri="{FF2B5EF4-FFF2-40B4-BE49-F238E27FC236}">
                <a16:creationId xmlns:a16="http://schemas.microsoft.com/office/drawing/2014/main" id="{13AD15CD-5AE5-42D9-BE27-CB76EDFD907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44538" y="1812925"/>
            <a:ext cx="4257675" cy="4105275"/>
          </a:xfrm>
        </p:spPr>
        <p:txBody>
          <a:bodyPr/>
          <a:lstStyle>
            <a:lvl1pPr>
              <a:buClr>
                <a:srgbClr val="BDA600"/>
              </a:buClr>
              <a:defRPr>
                <a:solidFill>
                  <a:schemeClr val="tx1"/>
                </a:solidFill>
              </a:defRPr>
            </a:lvl1pPr>
            <a:lvl2pPr>
              <a:buClr>
                <a:srgbClr val="BDA600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BDA600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BDA600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BDA6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6C2C071-05B4-4631-BA57-942E20BDF8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6528"/>
            <a:ext cx="12192000" cy="417512"/>
          </a:xfrm>
          <a:prstGeom prst="rect">
            <a:avLst/>
          </a:prstGeom>
        </p:spPr>
      </p:pic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42F023D-EF55-481C-AD88-BD8E15368E6D}"/>
              </a:ext>
            </a:extLst>
          </p:cNvPr>
          <p:cNvSpPr/>
          <p:nvPr userDrawn="1"/>
        </p:nvSpPr>
        <p:spPr>
          <a:xfrm>
            <a:off x="838200" y="6294189"/>
            <a:ext cx="1623646" cy="304678"/>
          </a:xfrm>
          <a:prstGeom prst="roundRect">
            <a:avLst/>
          </a:prstGeom>
          <a:solidFill>
            <a:srgbClr val="144F4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latin typeface="Roboto Black" panose="02000000000000000000" pitchFamily="2" charset="0"/>
                <a:ea typeface="Roboto Black" panose="02000000000000000000" pitchFamily="2" charset="0"/>
              </a:rPr>
              <a:t>septrivieres.qc.ca</a:t>
            </a:r>
          </a:p>
        </p:txBody>
      </p:sp>
    </p:spTree>
    <p:extLst>
      <p:ext uri="{BB962C8B-B14F-4D97-AF65-F5344CB8AC3E}">
        <p14:creationId xmlns:p14="http://schemas.microsoft.com/office/powerpoint/2010/main" val="103570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83AC8F7-8EEB-431D-B392-ADAA717C0941}"/>
              </a:ext>
            </a:extLst>
          </p:cNvPr>
          <p:cNvSpPr/>
          <p:nvPr userDrawn="1"/>
        </p:nvSpPr>
        <p:spPr>
          <a:xfrm>
            <a:off x="8021679" y="382762"/>
            <a:ext cx="3483429" cy="5737051"/>
          </a:xfrm>
          <a:prstGeom prst="rect">
            <a:avLst/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02BE5ABA-525B-47D8-B6A9-CA104816D1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21457" y="1115412"/>
            <a:ext cx="2883872" cy="3676196"/>
          </a:xfrm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6CF396-770A-4000-8442-9DB65DEE1E33}"/>
              </a:ext>
            </a:extLst>
          </p:cNvPr>
          <p:cNvSpPr/>
          <p:nvPr userDrawn="1"/>
        </p:nvSpPr>
        <p:spPr>
          <a:xfrm>
            <a:off x="492264" y="737970"/>
            <a:ext cx="6640055" cy="5382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re 1">
            <a:extLst>
              <a:ext uri="{FF2B5EF4-FFF2-40B4-BE49-F238E27FC236}">
                <a16:creationId xmlns:a16="http://schemas.microsoft.com/office/drawing/2014/main" id="{121882A2-6D2D-406B-BDD6-724126C8E4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2265" y="737970"/>
            <a:ext cx="6639914" cy="1325563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fr-FR" dirty="0"/>
              <a:t>Titre</a:t>
            </a:r>
            <a:endParaRPr lang="fr-CA" dirty="0"/>
          </a:p>
        </p:txBody>
      </p:sp>
      <p:sp>
        <p:nvSpPr>
          <p:cNvPr id="28" name="Espace réservé du texte 27">
            <a:extLst>
              <a:ext uri="{FF2B5EF4-FFF2-40B4-BE49-F238E27FC236}">
                <a16:creationId xmlns:a16="http://schemas.microsoft.com/office/drawing/2014/main" id="{3EC2F6BB-16E7-403E-B84A-CA680A0569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2125" y="2063750"/>
            <a:ext cx="6640054" cy="4056063"/>
          </a:xfrm>
        </p:spPr>
        <p:txBody>
          <a:bodyPr>
            <a:normAutofit/>
          </a:bodyPr>
          <a:lstStyle>
            <a:lvl1pPr>
              <a:buClr>
                <a:srgbClr val="BDA600"/>
              </a:buClr>
              <a:defRPr sz="18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buClr>
                <a:srgbClr val="BDA600"/>
              </a:buClr>
              <a:defRPr sz="16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buClr>
                <a:srgbClr val="BDA600"/>
              </a:buClr>
              <a:defRPr sz="14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buClr>
                <a:srgbClr val="BDA600"/>
              </a:buClr>
              <a:defRPr sz="12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buClr>
                <a:srgbClr val="BDA600"/>
              </a:buClr>
              <a:defRPr sz="11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5" name="Espace réservé du texte 29">
            <a:extLst>
              <a:ext uri="{FF2B5EF4-FFF2-40B4-BE49-F238E27FC236}">
                <a16:creationId xmlns:a16="http://schemas.microsoft.com/office/drawing/2014/main" id="{227CB54E-470A-4CEF-8CFF-AB14531B43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21638" y="4956728"/>
            <a:ext cx="3482975" cy="38345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fr-CA" dirty="0"/>
              <a:t>Titre</a:t>
            </a:r>
          </a:p>
        </p:txBody>
      </p:sp>
      <p:sp>
        <p:nvSpPr>
          <p:cNvPr id="16" name="Espace réservé du texte 29">
            <a:extLst>
              <a:ext uri="{FF2B5EF4-FFF2-40B4-BE49-F238E27FC236}">
                <a16:creationId xmlns:a16="http://schemas.microsoft.com/office/drawing/2014/main" id="{DF337C90-B6FA-4122-A733-5E68D1AECB8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21638" y="5359137"/>
            <a:ext cx="3482975" cy="760675"/>
          </a:xfrm>
        </p:spPr>
        <p:txBody>
          <a:bodyPr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pPr lvl="0"/>
            <a:r>
              <a:rPr lang="fr-CA" dirty="0"/>
              <a:t>Légende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5EE20EE6-84CB-4ADA-807B-FA6A1658D9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46528"/>
            <a:ext cx="12192000" cy="417512"/>
          </a:xfrm>
          <a:prstGeom prst="rect">
            <a:avLst/>
          </a:prstGeom>
        </p:spPr>
      </p:pic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E6E5B37A-0DF4-4FCF-B465-3673B5787972}"/>
              </a:ext>
            </a:extLst>
          </p:cNvPr>
          <p:cNvSpPr/>
          <p:nvPr userDrawn="1"/>
        </p:nvSpPr>
        <p:spPr>
          <a:xfrm>
            <a:off x="838200" y="6294189"/>
            <a:ext cx="1623646" cy="304678"/>
          </a:xfrm>
          <a:prstGeom prst="roundRect">
            <a:avLst/>
          </a:prstGeom>
          <a:solidFill>
            <a:srgbClr val="144F4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>
                <a:latin typeface="Roboto Black" panose="02000000000000000000" pitchFamily="2" charset="0"/>
                <a:ea typeface="Roboto Black" panose="02000000000000000000" pitchFamily="2" charset="0"/>
              </a:rPr>
              <a:t>septrivieres.qc.ca</a:t>
            </a:r>
          </a:p>
        </p:txBody>
      </p:sp>
    </p:spTree>
    <p:extLst>
      <p:ext uri="{BB962C8B-B14F-4D97-AF65-F5344CB8AC3E}">
        <p14:creationId xmlns:p14="http://schemas.microsoft.com/office/powerpoint/2010/main" val="190140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E2D31CB-DDA7-49B3-8ABF-42847F3BA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</a:t>
            </a:r>
            <a:endParaRPr lang="fr-CA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B71659-2037-47C7-BF80-F58531A67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8786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19322F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BDA600"/>
        </a:buClr>
        <a:buFont typeface="Work Sans" panose="00000500000000000000" pitchFamily="2" charset="0"/>
        <a:buChar char="•"/>
        <a:defRPr sz="18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DA600"/>
        </a:buClr>
        <a:buFont typeface="Work Sans" panose="00000500000000000000" pitchFamily="2" charset="0"/>
        <a:buChar char="•"/>
        <a:defRPr sz="16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DA600"/>
        </a:buClr>
        <a:buFont typeface="Work Sans" panose="00000500000000000000" pitchFamily="2" charset="0"/>
        <a:buChar char="•"/>
        <a:defRPr sz="14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DA600"/>
        </a:buClr>
        <a:buFont typeface="Work Sans" panose="00000500000000000000" pitchFamily="2" charset="0"/>
        <a:buChar char="•"/>
        <a:defRPr sz="12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DA600"/>
        </a:buClr>
        <a:buFont typeface="Work Sans" panose="00000500000000000000" pitchFamily="2" charset="0"/>
        <a:buChar char="•"/>
        <a:defRPr sz="11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57.xml"/><Relationship Id="rId7" Type="http://schemas.openxmlformats.org/officeDocument/2006/relationships/slideLayout" Target="../slideLayouts/slideLayout5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slideLayout" Target="../slideLayouts/slideLayout5.xml"/><Relationship Id="rId5" Type="http://schemas.openxmlformats.org/officeDocument/2006/relationships/tags" Target="../tags/tag21.xml"/><Relationship Id="rId10" Type="http://schemas.openxmlformats.org/officeDocument/2006/relationships/tags" Target="../tags/tag26.xml"/><Relationship Id="rId4" Type="http://schemas.openxmlformats.org/officeDocument/2006/relationships/tags" Target="../tags/tag20.xml"/><Relationship Id="rId9" Type="http://schemas.openxmlformats.org/officeDocument/2006/relationships/tags" Target="../tags/tag2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3" Type="http://schemas.openxmlformats.org/officeDocument/2006/relationships/tags" Target="../tags/tag43.xml"/><Relationship Id="rId7" Type="http://schemas.openxmlformats.org/officeDocument/2006/relationships/tags" Target="../tags/tag47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4" Type="http://schemas.openxmlformats.org/officeDocument/2006/relationships/tags" Target="../tags/tag44.xml"/><Relationship Id="rId9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7" Type="http://schemas.openxmlformats.org/officeDocument/2006/relationships/slideLayout" Target="../slideLayouts/slideLayout5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F95864-1C3E-46DF-A786-794E71A7D9A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Plan d’action de la MRC de Sept-Rivières</a:t>
            </a:r>
            <a:br>
              <a:rPr lang="fr-CA" dirty="0"/>
            </a:br>
            <a:r>
              <a:rPr lang="fr-CA" sz="3200" dirty="0">
                <a:solidFill>
                  <a:srgbClr val="004F51"/>
                </a:solidFill>
              </a:rPr>
              <a:t>Lutte contre la baisse démographique</a:t>
            </a:r>
            <a:endParaRPr lang="fr-CA" dirty="0">
              <a:solidFill>
                <a:srgbClr val="004F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923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84C99C-DA26-4937-9B87-894FA7C99CA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BECDA3-8C1C-49F0-B32A-D96BBB2F950E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AC346D-736A-473A-AFC8-ACE7D061B31F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4FFDA45-9AC4-4EC7-8C43-EB6D69227273}"/>
              </a:ext>
            </a:extLst>
          </p:cNvPr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DD0A77F-C10C-45B8-83C7-9011045DB3DF}"/>
              </a:ext>
            </a:extLst>
          </p:cNvPr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7" name="Image 6" descr="C:\Users\cindel\Desktop\67312269_1411692975661935_5400585027241115648_n.jpg">
            <a:extLst>
              <a:ext uri="{FF2B5EF4-FFF2-40B4-BE49-F238E27FC236}">
                <a16:creationId xmlns:a16="http://schemas.microsoft.com/office/drawing/2014/main" id="{8C4B91B0-913C-4B22-A882-EFE3E506CF54}"/>
              </a:ext>
            </a:extLst>
          </p:cNvPr>
          <p:cNvPicPr/>
          <p:nvPr>
            <p:custDataLst>
              <p:tags r:id="rId6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31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3295B89E-3E2A-43C2-B4BB-C26D4AC5B5C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CA" dirty="0"/>
              <a:t>Présentation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27DF30E1-FBE2-490B-9014-FC5302C970DC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86010"/>
            <a:ext cx="5940105" cy="4351338"/>
          </a:xfrm>
        </p:spPr>
        <p:txBody>
          <a:bodyPr>
            <a:normAutofit/>
          </a:bodyPr>
          <a:lstStyle/>
          <a:p>
            <a:pPr lvl="0"/>
            <a:r>
              <a:rPr lang="fr-FR" sz="1600" dirty="0"/>
              <a:t>Renverser la tendance démographique</a:t>
            </a:r>
            <a:endParaRPr lang="fr-CA" sz="1600" dirty="0"/>
          </a:p>
          <a:p>
            <a:pPr lvl="0"/>
            <a:r>
              <a:rPr lang="fr-FR" sz="1600" dirty="0"/>
              <a:t>Amener des actions concrètes afin d’avoir des comités efficaces</a:t>
            </a:r>
            <a:endParaRPr lang="fr-CA" sz="1600" dirty="0"/>
          </a:p>
          <a:p>
            <a:pPr lvl="0"/>
            <a:r>
              <a:rPr lang="fr-FR" sz="1600" dirty="0"/>
              <a:t>Promouvoir la MRC de Sept-Rivières</a:t>
            </a:r>
            <a:endParaRPr lang="fr-CA" sz="1600" dirty="0"/>
          </a:p>
          <a:p>
            <a:pPr lvl="0"/>
            <a:r>
              <a:rPr lang="fr-FR" sz="1600" dirty="0"/>
              <a:t>Recruter de nouveaux résidents</a:t>
            </a:r>
            <a:endParaRPr lang="fr-CA" sz="1600" dirty="0"/>
          </a:p>
          <a:p>
            <a:pPr lvl="0"/>
            <a:r>
              <a:rPr lang="fr-FR" sz="1600" dirty="0"/>
              <a:t>Offrir des activités sur le territoire</a:t>
            </a:r>
            <a:endParaRPr lang="fr-CA" sz="1600" dirty="0"/>
          </a:p>
          <a:p>
            <a:pPr lvl="0"/>
            <a:r>
              <a:rPr lang="fr-FR" sz="1600" dirty="0"/>
              <a:t>Fidéliser les habitants</a:t>
            </a:r>
            <a:endParaRPr lang="fr-CA" sz="1600" dirty="0"/>
          </a:p>
          <a:p>
            <a:pPr lvl="0"/>
            <a:r>
              <a:rPr lang="fr-FR" sz="1600" dirty="0"/>
              <a:t>Faciliter l’arrivée et l’installation de nouveaux arrivants sur le territoire. </a:t>
            </a:r>
            <a:endParaRPr lang="fr-CA" sz="1600" dirty="0"/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920242F6-6B8D-4E77-BD3A-6111B3ADAFD2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838200" y="4849100"/>
            <a:ext cx="5814270" cy="976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20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8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6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4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2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endParaRPr lang="fr-CA" sz="1600" dirty="0"/>
          </a:p>
        </p:txBody>
      </p:sp>
      <p:pic>
        <p:nvPicPr>
          <p:cNvPr id="12" name="Espace réservé du contenu 5">
            <a:extLst>
              <a:ext uri="{FF2B5EF4-FFF2-40B4-BE49-F238E27FC236}">
                <a16:creationId xmlns:a16="http://schemas.microsoft.com/office/drawing/2014/main" id="{16DBBD56-49EF-4B64-8CCB-A16577CE200E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6" t="2964" r="22960" b="25335"/>
          <a:stretch/>
        </p:blipFill>
        <p:spPr>
          <a:xfrm>
            <a:off x="6809669" y="1266484"/>
            <a:ext cx="4806891" cy="3582616"/>
          </a:xfrm>
          <a:prstGeom prst="rect">
            <a:avLst/>
          </a:prstGeom>
        </p:spPr>
      </p:pic>
      <p:sp>
        <p:nvSpPr>
          <p:cNvPr id="13" name="Espace réservé du texte 4">
            <a:extLst>
              <a:ext uri="{FF2B5EF4-FFF2-40B4-BE49-F238E27FC236}">
                <a16:creationId xmlns:a16="http://schemas.microsoft.com/office/drawing/2014/main" id="{013734EC-16FE-4083-A715-936F2CE105E9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838200" y="1411901"/>
            <a:ext cx="5183188" cy="4137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400" b="1" kern="1200">
                <a:solidFill>
                  <a:srgbClr val="41404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0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8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Objectifs</a:t>
            </a:r>
            <a:endParaRPr lang="fr-CA" sz="2000" dirty="0">
              <a:solidFill>
                <a:srgbClr val="19322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333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>
            <a:extLst>
              <a:ext uri="{FF2B5EF4-FFF2-40B4-BE49-F238E27FC236}">
                <a16:creationId xmlns:a16="http://schemas.microsoft.com/office/drawing/2014/main" id="{FA61A90E-E216-4C97-BE12-E643EEA8D3A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8" y="365125"/>
            <a:ext cx="10961148" cy="1325563"/>
          </a:xfrm>
        </p:spPr>
        <p:txBody>
          <a:bodyPr>
            <a:normAutofit/>
          </a:bodyPr>
          <a:lstStyle/>
          <a:p>
            <a:r>
              <a:rPr lang="fr-CA" dirty="0"/>
              <a:t>Avoir des comités efficaces et participatifs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1E258909-F506-44A5-896E-1FFC43B9F4FB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9788" y="1681163"/>
            <a:ext cx="5157787" cy="823912"/>
          </a:xfrm>
        </p:spPr>
        <p:txBody>
          <a:bodyPr>
            <a:normAutofit/>
          </a:bodyPr>
          <a:lstStyle/>
          <a:p>
            <a:r>
              <a:rPr lang="fr-CA" altLang="en-US" dirty="0">
                <a:ea typeface="Source Sans Pro" panose="020B0503030403020204" pitchFamily="34" charset="0"/>
                <a:cs typeface="Open Sans" panose="020B0606030504020204" pitchFamily="34" charset="0"/>
              </a:rPr>
              <a:t>C</a:t>
            </a:r>
            <a:r>
              <a:rPr lang="fr-CA" altLang="en-US" sz="2000" dirty="0">
                <a:ea typeface="Source Sans Pro" panose="020B0503030403020204" pitchFamily="34" charset="0"/>
                <a:cs typeface="Open Sans" panose="020B0606030504020204" pitchFamily="34" charset="0"/>
              </a:rPr>
              <a:t>oordonner la table de concertation des personnes-ressources</a:t>
            </a:r>
          </a:p>
        </p:txBody>
      </p:sp>
      <p:sp>
        <p:nvSpPr>
          <p:cNvPr id="14" name="Espace réservé du contenu 3">
            <a:extLst>
              <a:ext uri="{FF2B5EF4-FFF2-40B4-BE49-F238E27FC236}">
                <a16:creationId xmlns:a16="http://schemas.microsoft.com/office/drawing/2014/main" id="{3D749BC6-D68B-4533-ABB5-5C73B79FFC36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839788" y="2505075"/>
            <a:ext cx="5157787" cy="3684588"/>
          </a:xfrm>
        </p:spPr>
        <p:txBody>
          <a:bodyPr>
            <a:noAutofit/>
          </a:bodyPr>
          <a:lstStyle/>
          <a:p>
            <a:pPr algn="just"/>
            <a:r>
              <a:rPr lang="fr-CA" sz="1600" dirty="0"/>
              <a:t>Un lieu de discussion et d’échange des différents intervenants concernés.</a:t>
            </a:r>
          </a:p>
          <a:p>
            <a:pPr algn="just"/>
            <a:r>
              <a:rPr lang="fr-CA" sz="1600" dirty="0"/>
              <a:t>Définir et assurer le suivi des objectifs de cette table.</a:t>
            </a:r>
          </a:p>
          <a:p>
            <a:pPr algn="just"/>
            <a:r>
              <a:rPr lang="fr-CA" sz="1600" dirty="0"/>
              <a:t>Favoriser la concertation des organismes concernés par les enjeux.</a:t>
            </a:r>
          </a:p>
          <a:p>
            <a:pPr algn="just"/>
            <a:r>
              <a:rPr lang="fr-CA" sz="1600" dirty="0"/>
              <a:t>Contribuer à l’amélioration, à l’adoption et au suivi de la mise en œuvre d’un plan d’action représentatif des préoccupations, et ce, dans le respect des mandats et des responsabilités de tous les intervenants concernés.</a:t>
            </a:r>
          </a:p>
          <a:p>
            <a:pPr algn="just"/>
            <a:endParaRPr lang="fr-CA" sz="1600" dirty="0"/>
          </a:p>
          <a:p>
            <a:pPr lvl="2" algn="just"/>
            <a:endParaRPr lang="fr-CA" sz="1200" dirty="0"/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36674F17-EEC9-48C7-AF2E-F708C12A06A2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096000" y="1963723"/>
            <a:ext cx="5183188" cy="4137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400" b="1" kern="1200">
                <a:solidFill>
                  <a:srgbClr val="41404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0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8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Travailler en concertation</a:t>
            </a:r>
            <a:endParaRPr lang="fr-CA" sz="2000" dirty="0">
              <a:solidFill>
                <a:srgbClr val="19322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Espace réservé du contenu 5">
            <a:extLst>
              <a:ext uri="{FF2B5EF4-FFF2-40B4-BE49-F238E27FC236}">
                <a16:creationId xmlns:a16="http://schemas.microsoft.com/office/drawing/2014/main" id="{B53A126B-B45B-419A-83D9-F6571CEECD94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096000" y="2505075"/>
            <a:ext cx="5183188" cy="1798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20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8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6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4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2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BDA600"/>
              </a:buClr>
            </a:pPr>
            <a:r>
              <a:rPr lang="fr-FR" sz="1600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En clarifiant les rôles et responsabilités des organismes et des partenaires, cela va aider au taux de participation et éviter des mésententes entre les participants.</a:t>
            </a:r>
            <a:endParaRPr lang="fr-CA" sz="1600" dirty="0">
              <a:solidFill>
                <a:schemeClr val="tx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lvl="2"/>
            <a:endParaRPr lang="fr-CA" sz="1200" dirty="0"/>
          </a:p>
        </p:txBody>
      </p:sp>
    </p:spTree>
    <p:extLst>
      <p:ext uri="{BB962C8B-B14F-4D97-AF65-F5344CB8AC3E}">
        <p14:creationId xmlns:p14="http://schemas.microsoft.com/office/powerpoint/2010/main" val="291442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C8DA3738-4555-4A74-9882-A651DF1AD4E4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131460"/>
            <a:ext cx="10515600" cy="1325563"/>
          </a:xfrm>
        </p:spPr>
        <p:txBody>
          <a:bodyPr>
            <a:normAutofit/>
          </a:bodyPr>
          <a:lstStyle/>
          <a:p>
            <a:r>
              <a:rPr lang="fr-CA" dirty="0"/>
              <a:t>Promouvoir la MRC de Sept-Rivières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2DD8B9B6-C1CD-46EB-BEFE-4308F330A34C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33445" y="1102801"/>
            <a:ext cx="5466121" cy="823912"/>
          </a:xfrm>
        </p:spPr>
        <p:txBody>
          <a:bodyPr>
            <a:normAutofit/>
          </a:bodyPr>
          <a:lstStyle/>
          <a:p>
            <a:r>
              <a:rPr lang="fr-CA" altLang="en-US" dirty="0">
                <a:ea typeface="Source Sans Pro" panose="020B0503030403020204" pitchFamily="34" charset="0"/>
                <a:cs typeface="Open Sans" panose="020B0606030504020204" pitchFamily="34" charset="0"/>
              </a:rPr>
              <a:t>Accroître la notoriété du territoire</a:t>
            </a:r>
            <a:endParaRPr lang="fr-CA" altLang="en-US" sz="2000" dirty="0"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26A34A30-C847-4871-863F-3FACEEFA4A98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33445" y="1938702"/>
            <a:ext cx="5442667" cy="1802788"/>
          </a:xfrm>
        </p:spPr>
        <p:txBody>
          <a:bodyPr>
            <a:noAutofit/>
          </a:bodyPr>
          <a:lstStyle/>
          <a:p>
            <a:pPr algn="just"/>
            <a:r>
              <a:rPr lang="fr-CA" sz="1600" dirty="0"/>
              <a:t>Élaborer une stratégie de communication.</a:t>
            </a:r>
          </a:p>
          <a:p>
            <a:pPr algn="just"/>
            <a:r>
              <a:rPr lang="fr-CA" sz="1600" dirty="0"/>
              <a:t>Assurer une représentation du territoire aux diverses activités de recrutement, nouvelles et existantes, et favoriser une participation accrue des employeurs.</a:t>
            </a:r>
          </a:p>
          <a:p>
            <a:pPr algn="just"/>
            <a:r>
              <a:rPr lang="fr-CA" sz="1600" dirty="0"/>
              <a:t>Assurer une présence aux salons de l'emploi à l'extérieur.</a:t>
            </a:r>
          </a:p>
        </p:txBody>
      </p:sp>
      <p:sp>
        <p:nvSpPr>
          <p:cNvPr id="10" name="Espace réservé du texte 4">
            <a:extLst>
              <a:ext uri="{FF2B5EF4-FFF2-40B4-BE49-F238E27FC236}">
                <a16:creationId xmlns:a16="http://schemas.microsoft.com/office/drawing/2014/main" id="{B25ED5E1-B161-421A-84B4-9817E2BD8CD1}"/>
              </a:ext>
            </a:extLst>
          </p:cNvPr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169024" y="1092378"/>
            <a:ext cx="5183188" cy="823912"/>
          </a:xfrm>
        </p:spPr>
        <p:txBody>
          <a:bodyPr>
            <a:normAutofit/>
          </a:bodyPr>
          <a:lstStyle/>
          <a:p>
            <a:r>
              <a:rPr lang="fr-FR" sz="2000" dirty="0"/>
              <a:t>Démarrer la stratégie d’ambassadeur</a:t>
            </a:r>
            <a:endParaRPr lang="fr-CA" sz="2000" dirty="0"/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F2B42B53-2C81-4D4F-9CCB-B6AF19847AB0}"/>
              </a:ext>
            </a:extLst>
          </p:cNvPr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62672" y="1926713"/>
            <a:ext cx="5183188" cy="1974168"/>
          </a:xfrm>
        </p:spPr>
        <p:txBody>
          <a:bodyPr>
            <a:normAutofit/>
          </a:bodyPr>
          <a:lstStyle/>
          <a:p>
            <a:pPr algn="just"/>
            <a:r>
              <a:rPr lang="fr-CA" sz="1600" dirty="0"/>
              <a:t>Déterminer collectivement l’ADN du territoire et le positionnement permettant de faire valoir les avantages les plus significatifs du territoire. </a:t>
            </a:r>
          </a:p>
          <a:p>
            <a:pPr algn="just"/>
            <a:r>
              <a:rPr lang="fr-CA" sz="1600" dirty="0"/>
              <a:t>Développer une identité visuelle commune et partagée par l’ensemble des intervenants, des élus, des employeurs et des citoyens.</a:t>
            </a:r>
          </a:p>
        </p:txBody>
      </p:sp>
    </p:spTree>
    <p:extLst>
      <p:ext uri="{BB962C8B-B14F-4D97-AF65-F5344CB8AC3E}">
        <p14:creationId xmlns:p14="http://schemas.microsoft.com/office/powerpoint/2010/main" val="260710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BB0E1D05-D8C1-4BD8-83F6-F401FB8331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158207"/>
            <a:ext cx="10515600" cy="1325563"/>
          </a:xfrm>
        </p:spPr>
        <p:txBody>
          <a:bodyPr>
            <a:normAutofit/>
          </a:bodyPr>
          <a:lstStyle/>
          <a:p>
            <a:r>
              <a:rPr lang="fr-CA" dirty="0"/>
              <a:t>Recrutement des nouveaux résidents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9BB98803-F1B5-4FF0-B5CB-98E350857091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06579" y="1157061"/>
            <a:ext cx="5726051" cy="823912"/>
          </a:xfrm>
        </p:spPr>
        <p:txBody>
          <a:bodyPr>
            <a:normAutofit/>
          </a:bodyPr>
          <a:lstStyle/>
          <a:p>
            <a:r>
              <a:rPr lang="fr-CA" altLang="en-US" dirty="0">
                <a:ea typeface="Source Sans Pro" panose="020B0503030403020204" pitchFamily="34" charset="0"/>
                <a:cs typeface="Open Sans" panose="020B0606030504020204" pitchFamily="34" charset="0"/>
              </a:rPr>
              <a:t> Maintenir les activités</a:t>
            </a:r>
            <a:endParaRPr lang="fr-CA" altLang="en-US" sz="2000" dirty="0"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FBA096B3-C823-42FD-97D6-613BB90EA15B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3832" y="1980974"/>
            <a:ext cx="5442667" cy="1169389"/>
          </a:xfrm>
        </p:spPr>
        <p:txBody>
          <a:bodyPr>
            <a:noAutofit/>
          </a:bodyPr>
          <a:lstStyle/>
          <a:p>
            <a:pPr algn="just"/>
            <a:r>
              <a:rPr lang="fr-CA" sz="1600" dirty="0"/>
              <a:t>Soutenir les initiatives existantes de promotion du territoire auprès des clientèles ciblées (ex. : activités de promotion, séjour exploratoire.).</a:t>
            </a:r>
          </a:p>
        </p:txBody>
      </p:sp>
      <p:sp>
        <p:nvSpPr>
          <p:cNvPr id="10" name="Espace réservé du texte 4">
            <a:extLst>
              <a:ext uri="{FF2B5EF4-FFF2-40B4-BE49-F238E27FC236}">
                <a16:creationId xmlns:a16="http://schemas.microsoft.com/office/drawing/2014/main" id="{8E1F6BB4-58D0-46A4-BD1D-F2A2C85EC0F2}"/>
              </a:ext>
            </a:extLst>
          </p:cNvPr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070188" y="1482317"/>
            <a:ext cx="5183188" cy="374351"/>
          </a:xfrm>
        </p:spPr>
        <p:txBody>
          <a:bodyPr>
            <a:normAutofit/>
          </a:bodyPr>
          <a:lstStyle/>
          <a:p>
            <a:r>
              <a:rPr lang="fr-FR" sz="2000" dirty="0"/>
              <a:t>Soutien dans l’accueil des immigrants</a:t>
            </a:r>
            <a:endParaRPr lang="fr-FR" sz="2000" strike="sngStrike" dirty="0"/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699D29BF-017C-438D-8297-DCC5A220A028}"/>
              </a:ext>
            </a:extLst>
          </p:cNvPr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03406" y="1925274"/>
            <a:ext cx="5183188" cy="985884"/>
          </a:xfrm>
        </p:spPr>
        <p:txBody>
          <a:bodyPr>
            <a:noAutofit/>
          </a:bodyPr>
          <a:lstStyle/>
          <a:p>
            <a:pPr algn="just"/>
            <a:r>
              <a:rPr lang="fr-FR" sz="1600" dirty="0"/>
              <a:t>Obtenir un bon soutien pour les besoins des immigrants : </a:t>
            </a:r>
            <a:endParaRPr lang="fr-CA" sz="1600" dirty="0"/>
          </a:p>
          <a:p>
            <a:pPr lvl="1" algn="just"/>
            <a:r>
              <a:rPr lang="fr-FR" sz="1600" dirty="0"/>
              <a:t>Trouver un logement et installer leurs familles.</a:t>
            </a:r>
            <a:endParaRPr lang="fr-CA" sz="1600" dirty="0"/>
          </a:p>
          <a:p>
            <a:pPr lvl="1" algn="just"/>
            <a:r>
              <a:rPr lang="fr-FR" sz="1600" dirty="0"/>
              <a:t>S’inscrire aux services gouvernementaux.</a:t>
            </a:r>
            <a:endParaRPr lang="fr-CA" sz="1600" dirty="0"/>
          </a:p>
          <a:p>
            <a:pPr algn="just"/>
            <a:r>
              <a:rPr lang="fr-FR" sz="1600" dirty="0"/>
              <a:t>Soutenir les besoins des employeurs dans leurs démarches d’immigration.</a:t>
            </a:r>
            <a:endParaRPr lang="fr-CA" sz="1600" dirty="0"/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961C6705-4859-4A8C-8978-F9A57F61EB3B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06925" y="2922064"/>
            <a:ext cx="5183188" cy="6021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400" b="1" kern="1200">
                <a:solidFill>
                  <a:srgbClr val="41404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0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8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sz="2000" dirty="0">
              <a:solidFill>
                <a:srgbClr val="19322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0C5E77E8-6D09-4EFC-AFB3-384E736EEEE1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6132630" y="3608458"/>
            <a:ext cx="5442667" cy="8239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400" b="1" kern="1200">
                <a:solidFill>
                  <a:srgbClr val="41404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0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8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altLang="en-US" sz="2000" dirty="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  <a:cs typeface="Open Sans" panose="020B0606030504020204" pitchFamily="34" charset="0"/>
              </a:rPr>
              <a:t>Identifier un organisme pour accompagner tous les candidats exclus des programmes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8BCE2398-491F-4789-92F0-B270DDFB9314}"/>
              </a:ext>
            </a:extLst>
          </p:cNvPr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6200080" y="4446086"/>
            <a:ext cx="5442667" cy="1169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20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8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6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4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2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BDA600"/>
              </a:buClr>
            </a:pPr>
            <a:r>
              <a:rPr lang="fr-FR" sz="1600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Les candidats québécois de plus de 36 ans.</a:t>
            </a:r>
          </a:p>
          <a:p>
            <a:pPr algn="just">
              <a:buClr>
                <a:srgbClr val="BDA600"/>
              </a:buClr>
            </a:pPr>
            <a:r>
              <a:rPr lang="fr-FR" sz="1600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Les candidats non diplômé.</a:t>
            </a:r>
          </a:p>
        </p:txBody>
      </p:sp>
      <p:sp>
        <p:nvSpPr>
          <p:cNvPr id="16" name="Espace réservé du texte 4">
            <a:extLst>
              <a:ext uri="{FF2B5EF4-FFF2-40B4-BE49-F238E27FC236}">
                <a16:creationId xmlns:a16="http://schemas.microsoft.com/office/drawing/2014/main" id="{6B139D6D-FF8A-412D-AE6F-C7A23BDD1956}"/>
              </a:ext>
            </a:extLst>
          </p:cNvPr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483832" y="3234107"/>
            <a:ext cx="5586356" cy="3743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400" b="1" kern="1200">
                <a:solidFill>
                  <a:srgbClr val="41404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0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8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CA" sz="2000" dirty="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Séjour exploratoire</a:t>
            </a:r>
          </a:p>
        </p:txBody>
      </p:sp>
      <p:sp>
        <p:nvSpPr>
          <p:cNvPr id="17" name="Espace réservé du contenu 5">
            <a:extLst>
              <a:ext uri="{FF2B5EF4-FFF2-40B4-BE49-F238E27FC236}">
                <a16:creationId xmlns:a16="http://schemas.microsoft.com/office/drawing/2014/main" id="{23EB43EE-F181-415C-8276-8BE697BB255F}"/>
              </a:ext>
            </a:extLst>
          </p:cNvPr>
          <p:cNvSpPr txBox="1">
            <a:spLocks/>
          </p:cNvSpPr>
          <p:nvPr>
            <p:custDataLst>
              <p:tags r:id="rId10"/>
            </p:custDataLst>
          </p:nvPr>
        </p:nvSpPr>
        <p:spPr>
          <a:xfrm>
            <a:off x="483832" y="3692202"/>
            <a:ext cx="5183188" cy="985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20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8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6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4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2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BDA600"/>
              </a:buClr>
            </a:pPr>
            <a:r>
              <a:rPr lang="fr-CA" sz="1600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Réunir les ressources nécessaires pour assurer le maintien des programmes de séjours exploratoires, incluant des activités de groupe, à l’ensemble des clientèles cibles.</a:t>
            </a:r>
          </a:p>
        </p:txBody>
      </p:sp>
    </p:spTree>
    <p:extLst>
      <p:ext uri="{BB962C8B-B14F-4D97-AF65-F5344CB8AC3E}">
        <p14:creationId xmlns:p14="http://schemas.microsoft.com/office/powerpoint/2010/main" val="374687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107DB9F5-51CE-4237-9EF6-295E1D21997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19894" y="282102"/>
            <a:ext cx="11352212" cy="1325563"/>
          </a:xfrm>
        </p:spPr>
        <p:txBody>
          <a:bodyPr>
            <a:normAutofit/>
          </a:bodyPr>
          <a:lstStyle/>
          <a:p>
            <a:r>
              <a:rPr lang="fr-CA" dirty="0"/>
              <a:t>Offrir des activités dans la MRC de Sept-Rivières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9CBA6FD4-7F69-4BBC-8232-5E19F0D7919F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9788" y="1297462"/>
            <a:ext cx="5157787" cy="823912"/>
          </a:xfrm>
        </p:spPr>
        <p:txBody>
          <a:bodyPr>
            <a:normAutofit/>
          </a:bodyPr>
          <a:lstStyle/>
          <a:p>
            <a:r>
              <a:rPr lang="fr-FR" sz="2000" dirty="0"/>
              <a:t>Promouvoir des stages</a:t>
            </a:r>
            <a:endParaRPr lang="fr-CA" sz="2000" dirty="0"/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896291DA-E0B5-4105-8B77-DC6D9C56FD3F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839788" y="2121374"/>
            <a:ext cx="5157787" cy="4381520"/>
          </a:xfrm>
        </p:spPr>
        <p:txBody>
          <a:bodyPr>
            <a:noAutofit/>
          </a:bodyPr>
          <a:lstStyle/>
          <a:p>
            <a:r>
              <a:rPr lang="fr-FR" sz="1600" dirty="0"/>
              <a:t>Les stages apportent de l’aide à la pénurie de main-d’œuvre et donnent la possibilité d’être engagé par la suite. </a:t>
            </a:r>
          </a:p>
          <a:p>
            <a:r>
              <a:rPr lang="fr-FR" sz="1600" dirty="0"/>
              <a:t>Le stagiaire crée un contact avec le marché du travail de notre région. </a:t>
            </a:r>
          </a:p>
          <a:p>
            <a:r>
              <a:rPr lang="fr-FR" sz="1600" dirty="0"/>
              <a:t>Cela favorise l’intégration et la rétention de jeunes qualifiés sur le territoire. </a:t>
            </a:r>
          </a:p>
          <a:p>
            <a:r>
              <a:rPr lang="fr-FR" sz="1600" dirty="0"/>
              <a:t>Il permet aux candidats de découvrir la MRC.</a:t>
            </a:r>
          </a:p>
          <a:p>
            <a:pPr marL="0" indent="0">
              <a:buNone/>
            </a:pPr>
            <a:r>
              <a:rPr lang="fr-FR" sz="2000" b="1" dirty="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Activités</a:t>
            </a:r>
          </a:p>
          <a:p>
            <a:r>
              <a:rPr lang="fr-FR" sz="1600" dirty="0"/>
              <a:t>Organiser des activités d’accueil pour les nouveaux arrivants (5@7, tour de ville, etc.).</a:t>
            </a:r>
          </a:p>
          <a:p>
            <a:r>
              <a:rPr lang="fr-FR" sz="1600" dirty="0"/>
              <a:t>Favoriser le réseautage des nouveaux arrivants.</a:t>
            </a:r>
          </a:p>
          <a:p>
            <a:endParaRPr lang="fr-FR" sz="1600" dirty="0"/>
          </a:p>
          <a:p>
            <a:endParaRPr lang="fr-CA" sz="1600" dirty="0"/>
          </a:p>
        </p:txBody>
      </p:sp>
      <p:sp>
        <p:nvSpPr>
          <p:cNvPr id="10" name="Espace réservé du texte 4">
            <a:extLst>
              <a:ext uri="{FF2B5EF4-FFF2-40B4-BE49-F238E27FC236}">
                <a16:creationId xmlns:a16="http://schemas.microsoft.com/office/drawing/2014/main" id="{5729780F-1ACE-4B12-B07E-4385E1E393E4}"/>
              </a:ext>
            </a:extLst>
          </p:cNvPr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096000" y="1564971"/>
            <a:ext cx="5183188" cy="823912"/>
          </a:xfrm>
        </p:spPr>
        <p:txBody>
          <a:bodyPr>
            <a:normAutofit/>
          </a:bodyPr>
          <a:lstStyle/>
          <a:p>
            <a:r>
              <a:rPr lang="fr-CA" dirty="0"/>
              <a:t>Faire connaître et favoriser l’accès aux services municipaux et communautaires.</a:t>
            </a:r>
            <a:endParaRPr lang="fr-CA" sz="2000" dirty="0"/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0048BBA2-87E5-4642-BF33-5D637358FBA3}"/>
              </a:ext>
            </a:extLst>
          </p:cNvPr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72200" y="2428608"/>
            <a:ext cx="5183188" cy="708126"/>
          </a:xfrm>
        </p:spPr>
        <p:txBody>
          <a:bodyPr>
            <a:normAutofit/>
          </a:bodyPr>
          <a:lstStyle/>
          <a:p>
            <a:r>
              <a:rPr lang="fr-CA" sz="1600" dirty="0"/>
              <a:t>Développer des outils pour faciliter la logistique des services. 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9250BA02-A5E7-4EBB-ACD4-FE00E58DE877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194427" y="3074937"/>
            <a:ext cx="5180012" cy="7081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400" b="1" kern="1200">
                <a:solidFill>
                  <a:srgbClr val="41404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0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8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000" dirty="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Offrir aux employeurs de l’information sur l’immigration</a:t>
            </a:r>
          </a:p>
        </p:txBody>
      </p:sp>
      <p:sp>
        <p:nvSpPr>
          <p:cNvPr id="13" name="Espace réservé du contenu 5">
            <a:extLst>
              <a:ext uri="{FF2B5EF4-FFF2-40B4-BE49-F238E27FC236}">
                <a16:creationId xmlns:a16="http://schemas.microsoft.com/office/drawing/2014/main" id="{A69BDE1A-92D1-4849-AD54-928119125B98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6096000" y="3862514"/>
            <a:ext cx="5183188" cy="899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20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8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6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4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2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BDA600"/>
              </a:buClr>
            </a:pPr>
            <a:r>
              <a:rPr lang="fr-CA" sz="1600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Séance d’information sur le processus d’immigration. </a:t>
            </a:r>
          </a:p>
          <a:p>
            <a:pPr>
              <a:buClr>
                <a:srgbClr val="BDA600"/>
              </a:buClr>
            </a:pPr>
            <a:r>
              <a:rPr lang="fr-CA" sz="1600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Sensibilisation sur la diversité et l’inclusion.</a:t>
            </a:r>
          </a:p>
        </p:txBody>
      </p:sp>
    </p:spTree>
    <p:extLst>
      <p:ext uri="{BB962C8B-B14F-4D97-AF65-F5344CB8AC3E}">
        <p14:creationId xmlns:p14="http://schemas.microsoft.com/office/powerpoint/2010/main" val="3081718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10AA6190-B351-4C53-8534-89FA46E44F54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8" y="365125"/>
            <a:ext cx="10961148" cy="1325563"/>
          </a:xfrm>
        </p:spPr>
        <p:txBody>
          <a:bodyPr>
            <a:normAutofit/>
          </a:bodyPr>
          <a:lstStyle/>
          <a:p>
            <a:r>
              <a:rPr lang="fr-CA" dirty="0"/>
              <a:t>Faciliter l’arrivée et l’installation de nouveaux arrivants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6A2087F0-04B5-4AAD-AC93-F8EFCC44B5A3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9786" y="2100613"/>
            <a:ext cx="5157787" cy="823912"/>
          </a:xfrm>
        </p:spPr>
        <p:txBody>
          <a:bodyPr>
            <a:normAutofit fontScale="92500" lnSpcReduction="10000"/>
          </a:bodyPr>
          <a:lstStyle/>
          <a:p>
            <a:r>
              <a:rPr lang="fr-CA" dirty="0"/>
              <a:t>Favoriser l’arrimage entre les clientèles ciblées et les postes affichés par les employeurs du territoire.</a:t>
            </a:r>
            <a:endParaRPr lang="fr-CA" sz="2000" dirty="0"/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146896C5-18B7-42B8-B088-0CA9B6765978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865188" y="3000284"/>
            <a:ext cx="5157787" cy="1773627"/>
          </a:xfrm>
        </p:spPr>
        <p:txBody>
          <a:bodyPr>
            <a:noAutofit/>
          </a:bodyPr>
          <a:lstStyle/>
          <a:p>
            <a:pPr algn="just"/>
            <a:r>
              <a:rPr lang="fr-CA" sz="1600" dirty="0"/>
              <a:t>Faire connaître les emplois disponibles sur le territoire.(page Facebook S’ancrer dans Sept-Rivières)                                </a:t>
            </a:r>
          </a:p>
          <a:p>
            <a:pPr algn="just"/>
            <a:r>
              <a:rPr lang="fr-CA" sz="1600" dirty="0"/>
              <a:t>Salon de l'emploi sur le territoire.(ITUM. RVL, CCSIUM)</a:t>
            </a:r>
            <a:endParaRPr lang="fr-CA" sz="2000" b="1" dirty="0">
              <a:solidFill>
                <a:srgbClr val="19322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Espace réservé du texte 4">
            <a:extLst>
              <a:ext uri="{FF2B5EF4-FFF2-40B4-BE49-F238E27FC236}">
                <a16:creationId xmlns:a16="http://schemas.microsoft.com/office/drawing/2014/main" id="{489FD2CB-59A8-4D27-B462-2FD15E31E973}"/>
              </a:ext>
            </a:extLst>
          </p:cNvPr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169026" y="1905449"/>
            <a:ext cx="5606509" cy="823912"/>
          </a:xfrm>
        </p:spPr>
        <p:txBody>
          <a:bodyPr>
            <a:noAutofit/>
          </a:bodyPr>
          <a:lstStyle/>
          <a:p>
            <a:r>
              <a:rPr lang="fr-FR" sz="2000" dirty="0"/>
              <a:t>Sensibilisation des propriétaires à l’arrivée et aux besoins des nouveaux arrivants</a:t>
            </a:r>
            <a:endParaRPr lang="fr-CA" sz="2000" dirty="0"/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AFFBEC5D-5D35-46D4-B0F2-5306AF2936A7}"/>
              </a:ext>
            </a:extLst>
          </p:cNvPr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69026" y="2729361"/>
            <a:ext cx="5183188" cy="708127"/>
          </a:xfrm>
        </p:spPr>
        <p:txBody>
          <a:bodyPr>
            <a:normAutofit/>
          </a:bodyPr>
          <a:lstStyle/>
          <a:p>
            <a:pPr algn="just"/>
            <a:r>
              <a:rPr lang="fr-FR" sz="1600" dirty="0"/>
              <a:t>Il est parfois difficile de trouver un logement à des personnes qui déménagent de l’extérieur. </a:t>
            </a:r>
            <a:endParaRPr lang="fr-CA" sz="1600" dirty="0"/>
          </a:p>
          <a:p>
            <a:pPr lvl="2"/>
            <a:endParaRPr lang="fr-CA" sz="1200" dirty="0"/>
          </a:p>
        </p:txBody>
      </p:sp>
      <p:sp>
        <p:nvSpPr>
          <p:cNvPr id="14" name="Espace réservé du contenu 3">
            <a:extLst>
              <a:ext uri="{FF2B5EF4-FFF2-40B4-BE49-F238E27FC236}">
                <a16:creationId xmlns:a16="http://schemas.microsoft.com/office/drawing/2014/main" id="{B12FA337-D9FD-46E6-AF78-AA601EA73280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219830" y="3874671"/>
            <a:ext cx="5445181" cy="89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20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8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6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4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2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BDA600"/>
              </a:buClr>
            </a:pPr>
            <a:r>
              <a:rPr lang="fr-CA" sz="1600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Favoriser l’implantation et soutenir les comités d’accueil des municipalités.</a:t>
            </a:r>
          </a:p>
          <a:p>
            <a:pPr algn="just">
              <a:buClr>
                <a:srgbClr val="BDA600"/>
              </a:buClr>
            </a:pPr>
            <a:r>
              <a:rPr lang="fr-CA" sz="1600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Être averti lors de l'arrivée de nouveau arrivant par les employeurs et OBNL.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C11C624D-4ABA-4D70-A803-4E8A3DEA59EA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6207129" y="3553273"/>
            <a:ext cx="5157787" cy="35422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400" b="1" kern="1200">
                <a:solidFill>
                  <a:srgbClr val="41404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0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8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Accueil des nouveaux arrivants</a:t>
            </a:r>
            <a:endParaRPr lang="fr-CA" sz="2000" dirty="0">
              <a:solidFill>
                <a:srgbClr val="19322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56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DB19AC1D-7F4B-4CFC-A08F-AC9F2A6C3BBA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8" y="365125"/>
            <a:ext cx="10961148" cy="1325563"/>
          </a:xfrm>
        </p:spPr>
        <p:txBody>
          <a:bodyPr>
            <a:normAutofit/>
          </a:bodyPr>
          <a:lstStyle/>
          <a:p>
            <a:r>
              <a:rPr lang="fr-CA" dirty="0"/>
              <a:t>Enracinement et fidélisation des habitants de la MRC de Sept-Rivières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CDA11694-E9DD-4F22-9C63-582DDEC5EEC1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9785" y="1688753"/>
            <a:ext cx="5157787" cy="823912"/>
          </a:xfrm>
        </p:spPr>
        <p:txBody>
          <a:bodyPr>
            <a:normAutofit/>
          </a:bodyPr>
          <a:lstStyle/>
          <a:p>
            <a:r>
              <a:rPr lang="fr-CA" dirty="0"/>
              <a:t>Trouver une stratégie pour la santé mentale des nouveaux arrivants</a:t>
            </a:r>
            <a:endParaRPr lang="fr-CA" sz="2000" dirty="0"/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1ECEADEB-8AEA-4DC2-A7D9-5076CC16ECB5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839785" y="2587993"/>
            <a:ext cx="5157787" cy="1773627"/>
          </a:xfrm>
        </p:spPr>
        <p:txBody>
          <a:bodyPr>
            <a:noAutofit/>
          </a:bodyPr>
          <a:lstStyle/>
          <a:p>
            <a:r>
              <a:rPr lang="fr-CA" sz="1600" dirty="0"/>
              <a:t>Coordonner le comité d’action spéciale santé bien-être des nouveaux arrivants.</a:t>
            </a:r>
          </a:p>
          <a:p>
            <a:r>
              <a:rPr lang="fr-CA" sz="1600" dirty="0"/>
              <a:t>Proposer des actions réalisables  afin de pouvoir les mettre en œuvre.</a:t>
            </a:r>
          </a:p>
          <a:p>
            <a:endParaRPr lang="fr-CA" sz="1600" dirty="0"/>
          </a:p>
          <a:p>
            <a:endParaRPr lang="fr-CA" sz="1600" dirty="0"/>
          </a:p>
        </p:txBody>
      </p:sp>
      <p:sp>
        <p:nvSpPr>
          <p:cNvPr id="10" name="Espace réservé du texte 4">
            <a:extLst>
              <a:ext uri="{FF2B5EF4-FFF2-40B4-BE49-F238E27FC236}">
                <a16:creationId xmlns:a16="http://schemas.microsoft.com/office/drawing/2014/main" id="{D91096BC-A35F-4112-91B8-D5C9EA4D1851}"/>
              </a:ext>
            </a:extLst>
          </p:cNvPr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194427" y="1681163"/>
            <a:ext cx="5856675" cy="823912"/>
          </a:xfrm>
        </p:spPr>
        <p:txBody>
          <a:bodyPr>
            <a:noAutofit/>
          </a:bodyPr>
          <a:lstStyle/>
          <a:p>
            <a:r>
              <a:rPr lang="fr-FR" sz="2000" dirty="0"/>
              <a:t>Sensibiliser les citoyens à l’accueil, l’ouverture et à la valorisation de la diversité </a:t>
            </a:r>
            <a:endParaRPr lang="fr-CA" sz="2000" dirty="0"/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D7B480C4-5936-421C-819A-E759B6303B15}"/>
              </a:ext>
            </a:extLst>
          </p:cNvPr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94427" y="2505075"/>
            <a:ext cx="5183188" cy="708127"/>
          </a:xfrm>
        </p:spPr>
        <p:txBody>
          <a:bodyPr>
            <a:noAutofit/>
          </a:bodyPr>
          <a:lstStyle/>
          <a:p>
            <a:r>
              <a:rPr lang="fr-FR" sz="1600" dirty="0"/>
              <a:t>Sensibiliser la population sur la </a:t>
            </a:r>
            <a:r>
              <a:rPr lang="fr-CA" sz="1600" dirty="0"/>
              <a:t>diversité culturelle </a:t>
            </a:r>
          </a:p>
          <a:p>
            <a:r>
              <a:rPr lang="fr-CA" sz="1600" dirty="0"/>
              <a:t>Développer la sensibilité, le respect et l’empathie face aux différents croyances, valeurs et comportements et explorer la diversité culturelle pour éviter le jugement et les malentendus</a:t>
            </a:r>
          </a:p>
          <a:p>
            <a:r>
              <a:rPr lang="fr-FR" sz="1600" dirty="0"/>
              <a:t>Exemples : articles, portrait de nouveaux arrivants, balados, etc.</a:t>
            </a:r>
          </a:p>
          <a:p>
            <a:r>
              <a:rPr lang="fr-FR" sz="1600" dirty="0"/>
              <a:t>Faire une veille de se qui se fait ailleurs pour favoriser la rétention et la fidélisation des habitants</a:t>
            </a:r>
            <a:endParaRPr lang="fr-CA" sz="1600" dirty="0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51AE9071-D446-4738-B070-AC6A20B80E36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839784" y="4899794"/>
            <a:ext cx="5157787" cy="5212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400" b="1" kern="1200">
                <a:solidFill>
                  <a:srgbClr val="41404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0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8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000" dirty="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Encourager le réseautage des nouveaux arrivants</a:t>
            </a:r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AC667D3E-9270-40F4-9BE3-50C30FF80097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764282" y="5423704"/>
            <a:ext cx="5157787" cy="521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20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8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6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4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2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BDA600"/>
              </a:buClr>
            </a:pPr>
            <a:r>
              <a:rPr lang="fr-CA" sz="1600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Organiser des activités ponctuelles de réseautage afin de créer des amitiés.</a:t>
            </a:r>
          </a:p>
          <a:p>
            <a:pPr marL="0" indent="0">
              <a:lnSpc>
                <a:spcPct val="70000"/>
              </a:lnSpc>
              <a:buNone/>
            </a:pPr>
            <a:endParaRPr lang="fr-CA" sz="1900" b="1" dirty="0">
              <a:solidFill>
                <a:srgbClr val="19322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>
              <a:lnSpc>
                <a:spcPct val="70000"/>
              </a:lnSpc>
              <a:buNone/>
            </a:pPr>
            <a:endParaRPr lang="fr-CA" sz="1600" dirty="0"/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F5DE2C7E-BCF1-4D35-A27A-D9DE6039D40C}"/>
              </a:ext>
            </a:extLst>
          </p:cNvPr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764283" y="4310478"/>
            <a:ext cx="5157787" cy="521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20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8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6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4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2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BDA600"/>
              </a:buClr>
            </a:pPr>
            <a:r>
              <a:rPr lang="fr-CA" sz="1600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Vérifier le la possibilité de financement par le programme d’appui aux collectivités du MIFI.</a:t>
            </a:r>
            <a:endParaRPr lang="fr-CA" sz="1900" b="1" dirty="0">
              <a:solidFill>
                <a:srgbClr val="19322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>
              <a:lnSpc>
                <a:spcPct val="70000"/>
              </a:lnSpc>
              <a:buNone/>
            </a:pPr>
            <a:endParaRPr lang="fr-CA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F34DC4-7FD5-47FB-A590-5E65901F9E27}"/>
              </a:ext>
            </a:extLst>
          </p:cNvPr>
          <p:cNvSpPr/>
          <p:nvPr/>
        </p:nvSpPr>
        <p:spPr>
          <a:xfrm>
            <a:off x="839784" y="3821113"/>
            <a:ext cx="6096000" cy="4893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fr-CA" b="1" dirty="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Concerter les parties prenantes sur les besoins en matière d'inclusion des immigrants</a:t>
            </a:r>
          </a:p>
        </p:txBody>
      </p:sp>
    </p:spTree>
    <p:extLst>
      <p:ext uri="{BB962C8B-B14F-4D97-AF65-F5344CB8AC3E}">
        <p14:creationId xmlns:p14="http://schemas.microsoft.com/office/powerpoint/2010/main" val="1792772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37AD684E-E444-456B-99A2-72B8AF9C2D7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8" y="365125"/>
            <a:ext cx="10961148" cy="1325563"/>
          </a:xfrm>
        </p:spPr>
        <p:txBody>
          <a:bodyPr>
            <a:normAutofit/>
          </a:bodyPr>
          <a:lstStyle/>
          <a:p>
            <a:r>
              <a:rPr lang="fr-CA" dirty="0"/>
              <a:t>Gérer les fonds de la MRC de Sept-Rivières </a:t>
            </a:r>
            <a:br>
              <a:rPr lang="fr-CA" dirty="0"/>
            </a:br>
            <a:r>
              <a:rPr lang="fr-CA" dirty="0"/>
              <a:t>(FSIM)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F62EF372-A7AD-432E-A750-D225D7F489F8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40746" y="2304266"/>
            <a:ext cx="5157787" cy="823912"/>
          </a:xfrm>
        </p:spPr>
        <p:txBody>
          <a:bodyPr>
            <a:noAutofit/>
          </a:bodyPr>
          <a:lstStyle/>
          <a:p>
            <a:r>
              <a:rPr lang="fr-CA" dirty="0"/>
              <a:t>Volet soutien de projets de lutte à la baisse démographique</a:t>
            </a:r>
            <a:endParaRPr lang="fr-CA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b="0" dirty="0">
              <a:latin typeface="Arial" panose="020B0604020202020204" pitchFamily="34" charset="0"/>
            </a:endParaRPr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3C0CFFF7-F724-49F2-A4BF-C4C712A363D2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5798534" y="3942406"/>
            <a:ext cx="5011738" cy="5633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20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8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6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4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2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2A5672E7-FB7A-4091-A115-E26968304E7B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393468" y="1892310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400" b="1" kern="1200">
                <a:solidFill>
                  <a:srgbClr val="41404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20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8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None/>
              <a:defRPr sz="1600" b="1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000" dirty="0">
                <a:solidFill>
                  <a:srgbClr val="19322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Volets stage, entrevue, salon de l’emploi, séjours exploratoires et activités d’enracinement</a:t>
            </a:r>
            <a:endParaRPr lang="fr-FR" sz="2000" b="0" dirty="0">
              <a:solidFill>
                <a:srgbClr val="19322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413F8428-E235-46CD-8857-688FB19E88F5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40746" y="2915593"/>
            <a:ext cx="5011738" cy="5633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20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8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6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4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2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BDA600"/>
              </a:buClr>
            </a:pPr>
            <a:r>
              <a:rPr lang="fr-FR" sz="1600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Soutenir les petites et moyennes entreprises dans leurs projets de recrutement et d'attraction de la main-d'œuvre.</a:t>
            </a:r>
          </a:p>
        </p:txBody>
      </p:sp>
      <p:sp>
        <p:nvSpPr>
          <p:cNvPr id="14" name="Espace réservé du contenu 3">
            <a:extLst>
              <a:ext uri="{FF2B5EF4-FFF2-40B4-BE49-F238E27FC236}">
                <a16:creationId xmlns:a16="http://schemas.microsoft.com/office/drawing/2014/main" id="{8952F576-A914-48A2-BB3F-3BFAF15F98E2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393468" y="2915594"/>
            <a:ext cx="5011738" cy="5633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20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8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6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4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1A648"/>
              </a:buClr>
              <a:buFont typeface="Work Sans" panose="00000500000000000000" pitchFamily="2" charset="0"/>
              <a:buChar char="•"/>
              <a:defRPr sz="1200" kern="1200">
                <a:solidFill>
                  <a:srgbClr val="41404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BDA600"/>
              </a:buClr>
            </a:pPr>
            <a:r>
              <a:rPr lang="fr-FR" sz="1600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Avoir un programme d'aide financière pour l'attraction des stagiaires et des nouveaux arrivants sur le territoire.</a:t>
            </a:r>
          </a:p>
        </p:txBody>
      </p:sp>
    </p:spTree>
    <p:extLst>
      <p:ext uri="{BB962C8B-B14F-4D97-AF65-F5344CB8AC3E}">
        <p14:creationId xmlns:p14="http://schemas.microsoft.com/office/powerpoint/2010/main" val="27619284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Thème Office">
  <a:themeElements>
    <a:clrScheme name="Personnalisé 4">
      <a:dk1>
        <a:sysClr val="windowText" lastClr="000000"/>
      </a:dk1>
      <a:lt1>
        <a:srgbClr val="EEEEEE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RC">
      <a:majorFont>
        <a:latin typeface="Work Sans SemiBold"/>
        <a:ea typeface=""/>
        <a:cs typeface=""/>
      </a:majorFont>
      <a:minorFont>
        <a:latin typeface="Work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867</Words>
  <Application>Microsoft Office PowerPoint</Application>
  <PresentationFormat>Grand écran</PresentationFormat>
  <Paragraphs>80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Arial</vt:lpstr>
      <vt:lpstr>Open Sans</vt:lpstr>
      <vt:lpstr>Roboto</vt:lpstr>
      <vt:lpstr>Roboto Black</vt:lpstr>
      <vt:lpstr>Roboto Light</vt:lpstr>
      <vt:lpstr>Source Sans Pro</vt:lpstr>
      <vt:lpstr>Wingdings</vt:lpstr>
      <vt:lpstr>Work Sans</vt:lpstr>
      <vt:lpstr>Thème Office</vt:lpstr>
      <vt:lpstr>Plan d’action de la MRC de Sept-Rivières Lutte contre la baisse démographique</vt:lpstr>
      <vt:lpstr>Présentation</vt:lpstr>
      <vt:lpstr>Avoir des comités efficaces et participatifs</vt:lpstr>
      <vt:lpstr>Promouvoir la MRC de Sept-Rivières</vt:lpstr>
      <vt:lpstr>Recrutement des nouveaux résidents</vt:lpstr>
      <vt:lpstr>Offrir des activités dans la MRC de Sept-Rivières</vt:lpstr>
      <vt:lpstr>Faciliter l’arrivée et l’installation de nouveaux arrivants</vt:lpstr>
      <vt:lpstr>Enracinement et fidélisation des habitants de la MRC de Sept-Rivières</vt:lpstr>
      <vt:lpstr>Gérer les fonds de la MRC de Sept-Rivières  (FSIM)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stedug</dc:creator>
  <cp:lastModifiedBy>Stéphanie Duguay</cp:lastModifiedBy>
  <cp:revision>45</cp:revision>
  <dcterms:created xsi:type="dcterms:W3CDTF">2019-11-05T18:16:03Z</dcterms:created>
  <dcterms:modified xsi:type="dcterms:W3CDTF">2024-04-04T12:06:14Z</dcterms:modified>
</cp:coreProperties>
</file>